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7"/>
  </p:notesMasterIdLst>
  <p:handoutMasterIdLst>
    <p:handoutMasterId r:id="rId18"/>
  </p:handoutMasterIdLst>
  <p:sldIdLst>
    <p:sldId id="1500" r:id="rId5"/>
    <p:sldId id="1514" r:id="rId6"/>
    <p:sldId id="1499" r:id="rId7"/>
    <p:sldId id="1515" r:id="rId8"/>
    <p:sldId id="1519" r:id="rId9"/>
    <p:sldId id="1502" r:id="rId10"/>
    <p:sldId id="1520" r:id="rId11"/>
    <p:sldId id="1517" r:id="rId12"/>
    <p:sldId id="1518" r:id="rId13"/>
    <p:sldId id="1521" r:id="rId14"/>
    <p:sldId id="1511" r:id="rId15"/>
    <p:sldId id="151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079" autoAdjust="0"/>
  </p:normalViewPr>
  <p:slideViewPr>
    <p:cSldViewPr snapToGrid="0">
      <p:cViewPr>
        <p:scale>
          <a:sx n="100" d="100"/>
          <a:sy n="100" d="100"/>
        </p:scale>
        <p:origin x="48" y="-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2/19/2026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>
            <a:normAutofit fontScale="90000"/>
          </a:bodyPr>
          <a:lstStyle/>
          <a:p>
            <a:r>
              <a:rPr lang="en-US" dirty="0"/>
              <a:t>Library Management – application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t">
            <a:normAutofit/>
          </a:bodyPr>
          <a:lstStyle/>
          <a:p>
            <a:r>
              <a:rPr lang="en-US" dirty="0"/>
              <a:t>A Java-based desktop application for managing library operations</a:t>
            </a:r>
          </a:p>
          <a:p>
            <a:r>
              <a:rPr lang="en-US" dirty="0"/>
              <a:t>Built as a university project to simplify book borrowing and tracking</a:t>
            </a:r>
          </a:p>
          <a:p>
            <a:r>
              <a:rPr lang="en-US" dirty="0"/>
              <a:t>Features separate portals for Students and Staff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1" name="Picture Placeholder 10" descr="A white paper figure in the air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1625" y="862357"/>
            <a:ext cx="5170964" cy="517096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87289B-4BCB-67CA-4D7A-823246646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3518"/>
            <a:ext cx="5170965" cy="51709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0B7080-5B9A-64CA-2877-3E45E2C4B8DC}"/>
              </a:ext>
            </a:extLst>
          </p:cNvPr>
          <p:cNvSpPr txBox="1"/>
          <p:nvPr/>
        </p:nvSpPr>
        <p:spPr>
          <a:xfrm>
            <a:off x="612648" y="6117796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Presented By – Jobanpreet Singh, </a:t>
            </a:r>
          </a:p>
        </p:txBody>
      </p:sp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757A-764F-3113-87AB-0F99C07A2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209" y="278781"/>
            <a:ext cx="10265582" cy="1469492"/>
          </a:xfrm>
        </p:spPr>
        <p:txBody>
          <a:bodyPr>
            <a:normAutofit/>
          </a:bodyPr>
          <a:lstStyle/>
          <a:p>
            <a:r>
              <a:rPr lang="en-IN" sz="4800" dirty="0"/>
              <a:t>Staff- Transactions , books requested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865C4-3736-6475-EB39-675284763D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9DA43-ED2F-B8F3-52F1-A99F6AB5F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3" y="1947472"/>
            <a:ext cx="10482146" cy="2117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28AE6-88C0-D290-408F-507B89A09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3" y="4264085"/>
            <a:ext cx="10404973" cy="24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988" y="301082"/>
            <a:ext cx="7014009" cy="895681"/>
          </a:xfrm>
        </p:spPr>
        <p:txBody>
          <a:bodyPr/>
          <a:lstStyle/>
          <a:p>
            <a:r>
              <a:rPr lang="en-US" dirty="0"/>
              <a:t>Staff- Report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0E4F5B-1FBF-B016-123E-69B43082C23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88" y="1308275"/>
            <a:ext cx="9866922" cy="51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/>
          <a:lstStyle/>
          <a:p>
            <a:r>
              <a:rPr lang="en-US" dirty="0"/>
              <a:t>Panel discussion session</a:t>
            </a:r>
          </a:p>
        </p:txBody>
      </p:sp>
      <p:pic>
        <p:nvPicPr>
          <p:cNvPr id="18" name="Picture Placeholder 17" descr="White objects on a white surface">
            <a:extLst>
              <a:ext uri="{FF2B5EF4-FFF2-40B4-BE49-F238E27FC236}">
                <a16:creationId xmlns:a16="http://schemas.microsoft.com/office/drawing/2014/main" id="{2DF43209-08B5-4410-CE46-63D3FC420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" y="333756"/>
            <a:ext cx="6226810" cy="6190488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862254"/>
            <a:ext cx="4366917" cy="40884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/>
              <a:t>Library Management System – Overview</a:t>
            </a:r>
          </a:p>
          <a:p>
            <a:r>
              <a:rPr lang="en-US" dirty="0"/>
              <a:t>Role-based access with separate Student and Staff portals</a:t>
            </a:r>
          </a:p>
          <a:p>
            <a:r>
              <a:rPr lang="en-US" dirty="0"/>
              <a:t>Students can search, borrow, track history, request books, and view fines</a:t>
            </a:r>
          </a:p>
          <a:p>
            <a:r>
              <a:rPr lang="en-US" dirty="0"/>
              <a:t>Staff can manage books, members, transactions, and approve requests</a:t>
            </a:r>
          </a:p>
          <a:p>
            <a:r>
              <a:rPr lang="en-US" dirty="0"/>
              <a:t>Includes a fine/penalty system for overdue books </a:t>
            </a:r>
          </a:p>
          <a:p>
            <a:r>
              <a:rPr lang="en-IN" dirty="0"/>
              <a:t>Reports dashboard with statistic</a:t>
            </a:r>
          </a:p>
          <a:p>
            <a:r>
              <a:rPr lang="en-US" dirty="0"/>
              <a:t>And more </a:t>
            </a:r>
            <a:br>
              <a:rPr lang="en-US" dirty="0"/>
            </a:b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0503AE-5B85-5DB2-8F72-50C829DD5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24" y="551931"/>
            <a:ext cx="6415668" cy="539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852" y="0"/>
            <a:ext cx="9145588" cy="1320452"/>
          </a:xfrm>
        </p:spPr>
        <p:txBody>
          <a:bodyPr anchor="b"/>
          <a:lstStyle/>
          <a:p>
            <a:r>
              <a:rPr lang="en-US" dirty="0"/>
              <a:t>Technology  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D41E8-A7B0-F08E-93F2-40BB05846D97}"/>
              </a:ext>
            </a:extLst>
          </p:cNvPr>
          <p:cNvSpPr txBox="1"/>
          <p:nvPr/>
        </p:nvSpPr>
        <p:spPr>
          <a:xfrm>
            <a:off x="1256103" y="2151727"/>
            <a:ext cx="892108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Java — backend logic and data management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Java Swing — user interface (GUI)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In-memory storage — data handled using </a:t>
            </a:r>
            <a:r>
              <a:rPr lang="en-US" sz="2400" b="0" i="0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ArrayLists</a:t>
            </a:r>
            <a:endParaRPr lang="en-US" sz="2400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81" y="1868141"/>
            <a:ext cx="5216541" cy="3149908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A463-F531-1FC1-6826-167C367BD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33815"/>
            <a:ext cx="11454533" cy="1388638"/>
          </a:xfrm>
        </p:spPr>
        <p:txBody>
          <a:bodyPr>
            <a:normAutofit/>
          </a:bodyPr>
          <a:lstStyle/>
          <a:p>
            <a:r>
              <a:rPr lang="en-US" sz="7200" dirty="0"/>
              <a:t>Starting the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3FFE-8498-09C0-22A0-D079D5681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83" y="1717882"/>
            <a:ext cx="5101382" cy="3835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53AEF-AA6F-CEF9-D4D5-5B162AD76EBD}"/>
              </a:ext>
            </a:extLst>
          </p:cNvPr>
          <p:cNvSpPr txBox="1"/>
          <p:nvPr/>
        </p:nvSpPr>
        <p:spPr>
          <a:xfrm>
            <a:off x="845935" y="1868141"/>
            <a:ext cx="500845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Application launches and displays a Role Selection screen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User selects either 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Student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 or 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Staff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 role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The main window opens with the selected portal</a:t>
            </a:r>
          </a:p>
          <a:p>
            <a:pPr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Users can switch roles anytime using the 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Switch Role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BM Plex Sans" panose="020B0503050203000203" pitchFamily="34" charset="0"/>
              </a:rPr>
              <a:t> button in the header</a:t>
            </a:r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0345-B25B-8DFB-B741-3DFC6DD7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80" y="0"/>
            <a:ext cx="12821548" cy="1129869"/>
          </a:xfrm>
        </p:spPr>
        <p:txBody>
          <a:bodyPr/>
          <a:lstStyle/>
          <a:p>
            <a:r>
              <a:rPr lang="en-IN" dirty="0"/>
              <a:t>Students Section –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7A0AF6-DC03-305F-D563-90434A9A2E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2" y="1397499"/>
            <a:ext cx="7364595" cy="3526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96D367-6B14-1B73-1FD4-016962CDCA68}"/>
              </a:ext>
            </a:extLst>
          </p:cNvPr>
          <p:cNvSpPr txBox="1"/>
          <p:nvPr/>
        </p:nvSpPr>
        <p:spPr>
          <a:xfrm>
            <a:off x="876880" y="2031629"/>
            <a:ext cx="2977570" cy="369332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155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2756C3-DE50-0DBB-0064-D2559D253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657" y="457200"/>
            <a:ext cx="9145991" cy="807268"/>
          </a:xfrm>
        </p:spPr>
        <p:txBody>
          <a:bodyPr/>
          <a:lstStyle/>
          <a:p>
            <a:r>
              <a:rPr lang="en-IN" sz="3600" dirty="0"/>
              <a:t>Student – My books , and history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0D5B4-6300-B707-7FBD-585A34A5A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9" y="1549556"/>
            <a:ext cx="10069551" cy="2007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4BD953-4970-2512-8AF8-55BAC2774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8" y="3741967"/>
            <a:ext cx="10069551" cy="22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D7D5-DCDF-E1DA-25FA-DF05639B8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54" y="291644"/>
            <a:ext cx="10477455" cy="934234"/>
          </a:xfrm>
        </p:spPr>
        <p:txBody>
          <a:bodyPr>
            <a:normAutofit/>
          </a:bodyPr>
          <a:lstStyle/>
          <a:p>
            <a:r>
              <a:rPr lang="en-IN" sz="4800" dirty="0"/>
              <a:t>Student- Requesting a 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8D038-D48E-9A55-B839-FF9CB8E03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1C13E-57B5-33AA-F2C2-E04375C90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4" y="1382751"/>
            <a:ext cx="9735015" cy="4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5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 dirty="0"/>
              <a:t>Staff Section-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8C9DB-B2CD-4C17-A3DB-53B4CEFF8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93" y="1550020"/>
            <a:ext cx="9212376" cy="4233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5000B3-90BC-AA02-1629-9086011CD4EC}"/>
              </a:ext>
            </a:extLst>
          </p:cNvPr>
          <p:cNvSpPr txBox="1"/>
          <p:nvPr/>
        </p:nvSpPr>
        <p:spPr>
          <a:xfrm>
            <a:off x="780584" y="2096584"/>
            <a:ext cx="3670765" cy="369332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7C75-23C9-17A3-16B6-ECD423E57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322" y="5137616"/>
            <a:ext cx="8054173" cy="466344"/>
          </a:xfrm>
        </p:spPr>
        <p:txBody>
          <a:bodyPr>
            <a:normAutofit/>
          </a:bodyPr>
          <a:lstStyle/>
          <a:p>
            <a:r>
              <a:rPr lang="en-US" dirty="0"/>
              <a:t>Albert Einstein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B8CF-9E22-6779-27CB-25347B955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71069" y="211872"/>
            <a:ext cx="8593017" cy="888115"/>
          </a:xfrm>
        </p:spPr>
        <p:txBody>
          <a:bodyPr>
            <a:noAutofit/>
          </a:bodyPr>
          <a:lstStyle/>
          <a:p>
            <a:r>
              <a:rPr lang="en-US" dirty="0"/>
              <a:t>Staff –  Books, Member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26DDF-781B-72E1-3529-396757718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2" y="1338146"/>
            <a:ext cx="10426390" cy="2295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8E7D35-81A3-13FC-FCF9-4F9CC1AC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2" y="3872298"/>
            <a:ext cx="10426390" cy="21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768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{99DEE989-3ED2-457B-A392-D345E0A957A2}f4c2fa09-5552-4190-875c-1979579583e2-TFc553d604-a3b6-4c52-b2ed-3a769335c0fd_win32</Template>
  <TotalTime>73</TotalTime>
  <Words>194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IBM Plex Sans</vt:lpstr>
      <vt:lpstr>Lora</vt:lpstr>
      <vt:lpstr>Playfair Display Black</vt:lpstr>
      <vt:lpstr>Poppins Light</vt:lpstr>
      <vt:lpstr>Gradient Circle</vt:lpstr>
      <vt:lpstr>Library Management – application </vt:lpstr>
      <vt:lpstr>Welcome</vt:lpstr>
      <vt:lpstr>Technology  -</vt:lpstr>
      <vt:lpstr> </vt:lpstr>
      <vt:lpstr>Students Section – </vt:lpstr>
      <vt:lpstr>Student – My books , and history</vt:lpstr>
      <vt:lpstr>Student- Requesting a book</vt:lpstr>
      <vt:lpstr>Staff Section-  </vt:lpstr>
      <vt:lpstr>Albert Einstein</vt:lpstr>
      <vt:lpstr>Staff- Transactions , books requested </vt:lpstr>
      <vt:lpstr>Staff- Report 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Singh, Jobanpreet (Stud SRH-University)</dc:creator>
  <cp:lastModifiedBy>Singh, Jobanpreet (Stud SRH-University)</cp:lastModifiedBy>
  <cp:revision>1</cp:revision>
  <dcterms:created xsi:type="dcterms:W3CDTF">2026-02-19T09:51:23Z</dcterms:created>
  <dcterms:modified xsi:type="dcterms:W3CDTF">2026-02-19T11:05:15Z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